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31"/>
  </p:notesMasterIdLst>
  <p:handoutMasterIdLst>
    <p:handoutMasterId r:id="rId32"/>
  </p:handoutMasterIdLst>
  <p:sldIdLst>
    <p:sldId id="680" r:id="rId5"/>
    <p:sldId id="703" r:id="rId6"/>
    <p:sldId id="712" r:id="rId7"/>
    <p:sldId id="711" r:id="rId8"/>
    <p:sldId id="643" r:id="rId9"/>
    <p:sldId id="713" r:id="rId10"/>
    <p:sldId id="697" r:id="rId11"/>
    <p:sldId id="682" r:id="rId12"/>
    <p:sldId id="683" r:id="rId13"/>
    <p:sldId id="704" r:id="rId14"/>
    <p:sldId id="699" r:id="rId15"/>
    <p:sldId id="710" r:id="rId16"/>
    <p:sldId id="689" r:id="rId17"/>
    <p:sldId id="686" r:id="rId18"/>
    <p:sldId id="706" r:id="rId19"/>
    <p:sldId id="676" r:id="rId20"/>
    <p:sldId id="707" r:id="rId21"/>
    <p:sldId id="551" r:id="rId22"/>
    <p:sldId id="672" r:id="rId23"/>
    <p:sldId id="709" r:id="rId24"/>
    <p:sldId id="684" r:id="rId25"/>
    <p:sldId id="685" r:id="rId26"/>
    <p:sldId id="679" r:id="rId27"/>
    <p:sldId id="698" r:id="rId28"/>
    <p:sldId id="705" r:id="rId29"/>
    <p:sldId id="708" r:id="rId30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0000FF"/>
    <a:srgbClr val="FF9900"/>
    <a:srgbClr val="FFFF99"/>
    <a:srgbClr val="3B81E0"/>
    <a:srgbClr val="FF4370"/>
    <a:srgbClr val="996633"/>
    <a:srgbClr val="009900"/>
    <a:srgbClr val="CC6600"/>
    <a:srgbClr val="F9D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5110" autoAdjust="0"/>
  </p:normalViewPr>
  <p:slideViewPr>
    <p:cSldViewPr snapToGrid="0">
      <p:cViewPr>
        <p:scale>
          <a:sx n="100" d="100"/>
          <a:sy n="100" d="100"/>
        </p:scale>
        <p:origin x="768" y="72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2020/11/6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2020/11/6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5859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9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jpg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11" Type="http://schemas.openxmlformats.org/officeDocument/2006/relationships/image" Target="../media/image53.png"/><Relationship Id="rId5" Type="http://schemas.microsoft.com/office/2007/relationships/hdphoto" Target="../media/hdphoto3.wdp"/><Relationship Id="rId10" Type="http://schemas.openxmlformats.org/officeDocument/2006/relationships/image" Target="../media/image56.png"/><Relationship Id="rId4" Type="http://schemas.openxmlformats.org/officeDocument/2006/relationships/image" Target="../media/image62.png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95.pn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microsoft.com/office/2007/relationships/hdphoto" Target="../media/hdphoto6.wdp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microsoft.com/office/2007/relationships/hdphoto" Target="../media/hdphoto3.wdp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image" Target="../media/image97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0.jpg"/><Relationship Id="rId12" Type="http://schemas.openxmlformats.org/officeDocument/2006/relationships/image" Target="../media/image100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0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jpeg"/><Relationship Id="rId11" Type="http://schemas.openxmlformats.org/officeDocument/2006/relationships/image" Target="../media/image99.png"/><Relationship Id="rId5" Type="http://schemas.openxmlformats.org/officeDocument/2006/relationships/image" Target="../media/image56.png"/><Relationship Id="rId15" Type="http://schemas.openxmlformats.org/officeDocument/2006/relationships/image" Target="../media/image103.jpeg"/><Relationship Id="rId10" Type="http://schemas.openxmlformats.org/officeDocument/2006/relationships/image" Target="../media/image61.emf"/><Relationship Id="rId19" Type="http://schemas.openxmlformats.org/officeDocument/2006/relationships/image" Target="../media/image105.emf"/><Relationship Id="rId4" Type="http://schemas.openxmlformats.org/officeDocument/2006/relationships/image" Target="../media/image57.png"/><Relationship Id="rId9" Type="http://schemas.openxmlformats.org/officeDocument/2006/relationships/image" Target="../media/image60.emf"/><Relationship Id="rId14" Type="http://schemas.openxmlformats.org/officeDocument/2006/relationships/image" Target="../media/image10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107.png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12" Type="http://schemas.openxmlformats.org/officeDocument/2006/relationships/image" Target="../media/image10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jpg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5" Type="http://schemas.openxmlformats.org/officeDocument/2006/relationships/image" Target="../media/image109.emf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1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image" Target="../media/image9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3.jpe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24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openxmlformats.org/officeDocument/2006/relationships/image" Target="../media/image40.jpeg"/><Relationship Id="rId23" Type="http://schemas.openxmlformats.org/officeDocument/2006/relationships/image" Target="../media/image48.png"/><Relationship Id="rId10" Type="http://schemas.openxmlformats.org/officeDocument/2006/relationships/image" Target="../media/image36.jpe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9144000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</a:t>
            </a:r>
            <a:r>
              <a:rPr lang="en-US" altLang="ja-JP" dirty="0" smtClean="0"/>
              <a:t>13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 smtClean="0"/>
              <a:t>省エネ・保全 </a:t>
            </a:r>
            <a:r>
              <a:rPr lang="en-US" altLang="ja-JP" dirty="0" smtClean="0"/>
              <a:t>QCD</a:t>
            </a:r>
            <a:r>
              <a:rPr lang="ja-JP" altLang="en-US" dirty="0" smtClean="0"/>
              <a:t>を向上</a:t>
            </a:r>
            <a:r>
              <a:rPr kumimoji="1" lang="ja-JP" altLang="en-US" dirty="0" smtClean="0"/>
              <a:t>する情報基盤の構築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sz="1800" dirty="0">
                <a:latin typeface="+mn-ea"/>
              </a:rPr>
              <a:t>㈱デンソーファシリティーズ　省エネ</a:t>
            </a:r>
            <a:r>
              <a:rPr kumimoji="1" lang="en-US" altLang="ja-JP" sz="1800" dirty="0">
                <a:latin typeface="+mn-ea"/>
              </a:rPr>
              <a:t>IT</a:t>
            </a:r>
            <a:r>
              <a:rPr kumimoji="1" lang="ja-JP" altLang="en-US" sz="1800" dirty="0">
                <a:latin typeface="+mn-ea"/>
              </a:rPr>
              <a:t>ソリューション部</a:t>
            </a:r>
            <a:r>
              <a:rPr lang="en-US" altLang="ja-JP" sz="1800" dirty="0">
                <a:latin typeface="+mn-ea"/>
              </a:rPr>
              <a:t>   </a:t>
            </a:r>
            <a:r>
              <a:rPr lang="ja-JP" altLang="en-US" sz="1800" dirty="0">
                <a:latin typeface="+mn-ea"/>
              </a:rPr>
              <a:t>野々村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①活動</a:t>
            </a:r>
            <a:r>
              <a:rPr kumimoji="1" lang="ja-JP" altLang="en-US" sz="2400" dirty="0">
                <a:latin typeface="+mn-lt"/>
              </a:rPr>
              <a:t>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(EMS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端末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と繋ぐ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省エネ・保全計画共有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(Web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サイト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を共有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5361688" y="1058873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ツール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7808022" y="4324472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2498935" y="3919131"/>
            <a:ext cx="1231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現場データ</a:t>
            </a:r>
            <a:endParaRPr kumimoji="1" lang="ja-JP" altLang="en-US" sz="1200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２、神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68711" y="997109"/>
            <a:ext cx="8720230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204874" y="655454"/>
            <a:ext cx="7023240" cy="29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手続き・対応　　　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申請・施設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　⇒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利用コスト不要</a:t>
            </a:r>
            <a:endParaRPr lang="en-US" altLang="ja-JP" sz="1800" kern="0" noProof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4" y="4529549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2" y="5211872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1174027" y="5189173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163" y="1571958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1977834" y="1280357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683801" y="4347523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2396275" y="2379645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317" y="2605003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87772" y="2629089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500892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1072827" y="4579618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7925" y="560206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74027" y="560466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29" y="3549601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70800" y="3665904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015725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682299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2118211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3246810" y="4347523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697116" y="274967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789473" y="3497326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730" y="1801413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8387" y="1801413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394440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468338" y="2378501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469299" y="2159577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38" y="1350736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6" y="1538345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882075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738914" y="2066286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910464" y="206990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3173164" y="1905213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3169644" y="4042248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781486" y="2407471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2668808" y="2826283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9710" y="1890825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98" y="4446636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5951" y="4042248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4044092" y="2360107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3947279" y="2550681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1243451" y="2387278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1247686" y="2568691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1187131" y="4097960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1187131" y="4097960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-212422" y="4623975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1077347" y="4699691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217006" y="2450513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59902" y="2738876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663729" y="3043851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1" y="2369328"/>
            <a:ext cx="324778" cy="56836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2294" y="2404403"/>
            <a:ext cx="3590848" cy="1819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1972208" y="2503809"/>
            <a:ext cx="648318" cy="174176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18889" y="2200970"/>
            <a:ext cx="1014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繋ぐ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3" name="角丸四角形 132"/>
          <p:cNvSpPr/>
          <p:nvPr/>
        </p:nvSpPr>
        <p:spPr>
          <a:xfrm>
            <a:off x="940231" y="1488401"/>
            <a:ext cx="1006706" cy="84619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802173" y="1156011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閲覧・編集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4679576" y="1337988"/>
            <a:ext cx="0" cy="4534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4846808" y="1063064"/>
            <a:ext cx="25269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【EMS】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169452" y="1048676"/>
            <a:ext cx="3069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サイトに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ユーザ登録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O365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の利用確認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AD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連携の確認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/>
          <a:srcRect l="3115" t="20760" r="25704" b="14419"/>
          <a:stretch/>
        </p:blipFill>
        <p:spPr>
          <a:xfrm>
            <a:off x="4954421" y="4263449"/>
            <a:ext cx="3568721" cy="18271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1" name="正方形/長方形 14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3481827" y="4508966"/>
            <a:ext cx="1231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現場情報</a:t>
            </a:r>
            <a:endParaRPr kumimoji="1" lang="ja-JP" altLang="en-US" sz="16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9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ツール</a:t>
            </a:r>
            <a:r>
              <a:rPr lang="ja-JP" altLang="en-US" sz="16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で管理強化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立てが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14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一緒に開発をすすめさせてください。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両社で情報交換できる体制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具体的には以下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から閲覧できるよう 神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御社向け開発のご協力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(a)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御社資料と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資料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の融合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(Excel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ファイル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</a:pP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	(b)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試行改善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省エネ改善中期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保全中長期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203474" y="6412506"/>
            <a:ext cx="6854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他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4547501" y="4031785"/>
            <a:ext cx="4511826" cy="23258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省エネ改善・保全の計画統合によるレベルアップ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計画統合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した管理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①活動</a:t>
            </a:r>
            <a:r>
              <a:rPr lang="ja-JP" altLang="en-US" dirty="0"/>
              <a:t>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655615"/>
            <a:ext cx="8604620" cy="5474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、省エネ改善の計画支援方法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67553" y="1209355"/>
            <a:ext cx="347113" cy="687593"/>
          </a:xfrm>
          <a:prstGeom prst="rect">
            <a:avLst/>
          </a:prstGeom>
        </p:spPr>
      </p:pic>
      <p:cxnSp>
        <p:nvCxnSpPr>
          <p:cNvPr id="8" name="直線コネクタ 7"/>
          <p:cNvCxnSpPr>
            <a:stCxn id="22" idx="2"/>
          </p:cNvCxnSpPr>
          <p:nvPr/>
        </p:nvCxnSpPr>
        <p:spPr>
          <a:xfrm>
            <a:off x="5907955" y="938949"/>
            <a:ext cx="0" cy="51908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97200" y="664669"/>
            <a:ext cx="0" cy="5465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051600" y="664669"/>
            <a:ext cx="9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神星工業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5233062" y="-913129"/>
            <a:ext cx="417031" cy="82609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441577" y="631172"/>
            <a:ext cx="9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722854" y="672226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6880795" y="1244070"/>
            <a:ext cx="1289250" cy="693699"/>
            <a:chOff x="6880795" y="1409170"/>
            <a:chExt cx="1289250" cy="69369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6880795" y="1841259"/>
              <a:ext cx="128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省エネ改善計画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7" name="直線矢印コネクタ 26"/>
          <p:cNvCxnSpPr/>
          <p:nvPr/>
        </p:nvCxnSpPr>
        <p:spPr>
          <a:xfrm>
            <a:off x="4654422" y="1522853"/>
            <a:ext cx="2410259" cy="1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61778" y="674031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63579" y="1842796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現場調査→効果試算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07291" y="148649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2046409"/>
            <a:ext cx="347113" cy="687593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724993" y="2722279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達成の目途立て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/>
          <p:cNvCxnSpPr>
            <a:stCxn id="25" idx="2"/>
          </p:cNvCxnSpPr>
          <p:nvPr/>
        </p:nvCxnSpPr>
        <p:spPr>
          <a:xfrm rot="5400000">
            <a:off x="4262283" y="-606976"/>
            <a:ext cx="718393" cy="580788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732000" y="265366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9" name="直線矢印コネクタ 38"/>
          <p:cNvCxnSpPr>
            <a:endCxn id="25" idx="2"/>
          </p:cNvCxnSpPr>
          <p:nvPr/>
        </p:nvCxnSpPr>
        <p:spPr>
          <a:xfrm flipV="1">
            <a:off x="1717538" y="1937769"/>
            <a:ext cx="5807882" cy="281834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732000" y="2223252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5329" y="1360324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年間計画立案支援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25329" y="3870122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計画実行支援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561778" y="1352328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25329" y="3383603"/>
            <a:ext cx="86046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1599530" y="2190043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提案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42250" y="3570434"/>
            <a:ext cx="347113" cy="687593"/>
          </a:xfrm>
          <a:prstGeom prst="rect">
            <a:avLst/>
          </a:prstGeom>
        </p:spPr>
      </p:pic>
      <p:sp>
        <p:nvSpPr>
          <p:cNvPr id="67" name="テキスト ボックス 66"/>
          <p:cNvSpPr txBox="1"/>
          <p:nvPr/>
        </p:nvSpPr>
        <p:spPr>
          <a:xfrm>
            <a:off x="3438276" y="420387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行為</a:t>
            </a: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→効果算出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61778" y="3764504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2" name="直線矢印コネクタ 71"/>
          <p:cNvCxnSpPr>
            <a:endCxn id="25" idx="2"/>
          </p:cNvCxnSpPr>
          <p:nvPr/>
        </p:nvCxnSpPr>
        <p:spPr>
          <a:xfrm flipV="1">
            <a:off x="4654422" y="1937769"/>
            <a:ext cx="2870998" cy="1972878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907291" y="3898039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4358390"/>
            <a:ext cx="347113" cy="687593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24993" y="5034260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達成の把握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6" name="直線矢印コネクタ 38"/>
          <p:cNvCxnSpPr>
            <a:endCxn id="25" idx="2"/>
          </p:cNvCxnSpPr>
          <p:nvPr/>
        </p:nvCxnSpPr>
        <p:spPr>
          <a:xfrm flipV="1">
            <a:off x="1742938" y="1937769"/>
            <a:ext cx="5782482" cy="2605829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3732000" y="454724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効果算出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99530" y="4514038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改善工事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9" name="直線矢印コネクタ 38"/>
          <p:cNvCxnSpPr>
            <a:stCxn id="25" idx="2"/>
          </p:cNvCxnSpPr>
          <p:nvPr/>
        </p:nvCxnSpPr>
        <p:spPr>
          <a:xfrm rot="5400000">
            <a:off x="3160133" y="561014"/>
            <a:ext cx="2988532" cy="574204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3732000" y="4938960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実績ベース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6894508" y="5249210"/>
            <a:ext cx="1289250" cy="686005"/>
            <a:chOff x="6880795" y="1409170"/>
            <a:chExt cx="1289250" cy="686005"/>
          </a:xfrm>
        </p:grpSpPr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86" name="テキスト ボックス 85"/>
            <p:cNvSpPr txBox="1"/>
            <p:nvPr/>
          </p:nvSpPr>
          <p:spPr>
            <a:xfrm>
              <a:off x="6880795" y="1841259"/>
              <a:ext cx="128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定期報告書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下矢印 1"/>
          <p:cNvSpPr/>
          <p:nvPr/>
        </p:nvSpPr>
        <p:spPr>
          <a:xfrm>
            <a:off x="7633403" y="1962212"/>
            <a:ext cx="148305" cy="323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451271" y="4735702"/>
            <a:ext cx="1002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出力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1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886" y="3808127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</a:t>
            </a:r>
            <a:r>
              <a:rPr kumimoji="1" lang="ja-JP" altLang="en-US" dirty="0" smtClean="0"/>
              <a:t>）大信精機㈱ 保全計画 事例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732121" y="1397438"/>
            <a:ext cx="8247201" cy="42514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908" t="17547" r="1509" b="11740"/>
          <a:stretch/>
        </p:blipFill>
        <p:spPr>
          <a:xfrm>
            <a:off x="1340240" y="2143845"/>
            <a:ext cx="7630043" cy="3140849"/>
          </a:xfrm>
          <a:prstGeom prst="rect">
            <a:avLst/>
          </a:prstGeom>
          <a:ln>
            <a:solidFill>
              <a:srgbClr val="FF437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528" t="17052" r="1426" b="11581"/>
          <a:stretch/>
        </p:blipFill>
        <p:spPr>
          <a:xfrm>
            <a:off x="2854939" y="2577136"/>
            <a:ext cx="6115344" cy="2528390"/>
          </a:xfrm>
          <a:prstGeom prst="rect">
            <a:avLst/>
          </a:prstGeom>
          <a:ln>
            <a:solidFill>
              <a:srgbClr val="3B81E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154988" y="6389688"/>
            <a:ext cx="989012" cy="3603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Picture 2" descr="https://www.denso.com/global/en/about-us/facts-and-figures/keyvisual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4" y="940147"/>
            <a:ext cx="4185138" cy="117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37"/>
          <p:cNvSpPr txBox="1">
            <a:spLocks noChangeArrowheads="1"/>
          </p:cNvSpPr>
          <p:nvPr/>
        </p:nvSpPr>
        <p:spPr bwMode="auto">
          <a:xfrm>
            <a:off x="18300009" y="673833"/>
            <a:ext cx="558166" cy="26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1/16</a:t>
            </a:r>
          </a:p>
        </p:txBody>
      </p:sp>
      <p:pic>
        <p:nvPicPr>
          <p:cNvPr id="8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04" y="1151162"/>
            <a:ext cx="2247900" cy="86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21"/>
          <p:cNvSpPr>
            <a:spLocks noChangeArrowheads="1"/>
          </p:cNvSpPr>
          <p:nvPr/>
        </p:nvSpPr>
        <p:spPr bwMode="auto">
          <a:xfrm>
            <a:off x="4525107" y="864924"/>
            <a:ext cx="98327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サーマル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" name="Picture 39" descr="https://www.denso.com/global/en/products-and-services/bnr_index_bigger_the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31" y="1152627"/>
            <a:ext cx="2253762" cy="86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4" y="2154950"/>
            <a:ext cx="4185138" cy="113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正方形/長方形 21"/>
          <p:cNvSpPr>
            <a:spLocks noChangeArrowheads="1"/>
          </p:cNvSpPr>
          <p:nvPr/>
        </p:nvSpPr>
        <p:spPr bwMode="auto">
          <a:xfrm>
            <a:off x="167054" y="2569654"/>
            <a:ext cx="1507880" cy="23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資本金 </a:t>
            </a: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1,874 </a:t>
            </a:r>
            <a:r>
              <a:rPr kumimoji="1" lang="ja-JP" altLang="en-US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億円</a:t>
            </a: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92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49308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37087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39036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39036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5" descr="DENSO ADAS / AD å®å¿ã§ãããèªåéè»¢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7" y="2424581"/>
            <a:ext cx="2165838" cy="83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正方形/長方形 21"/>
          <p:cNvSpPr>
            <a:spLocks noChangeArrowheads="1"/>
          </p:cNvSpPr>
          <p:nvPr/>
        </p:nvSpPr>
        <p:spPr bwMode="auto">
          <a:xfrm>
            <a:off x="6720254" y="864924"/>
            <a:ext cx="1096108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パワトレイン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正方形/長方形 21"/>
          <p:cNvSpPr>
            <a:spLocks noChangeArrowheads="1"/>
          </p:cNvSpPr>
          <p:nvPr/>
        </p:nvSpPr>
        <p:spPr bwMode="auto">
          <a:xfrm>
            <a:off x="6822831" y="2121247"/>
            <a:ext cx="1201615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自動運転・</a:t>
            </a:r>
            <a:r>
              <a:rPr kumimoji="1" lang="en-US" altLang="ja-JP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3611511"/>
            <a:ext cx="113567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</a:t>
            </a:r>
            <a:endParaRPr kumimoji="1" lang="ja-JP" altLang="en-US" sz="12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3607115"/>
            <a:ext cx="1137138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0" name="Picture 3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77" y="2402601"/>
            <a:ext cx="2244969" cy="80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正方形/長方形 21"/>
          <p:cNvSpPr>
            <a:spLocks noChangeArrowheads="1"/>
          </p:cNvSpPr>
          <p:nvPr/>
        </p:nvSpPr>
        <p:spPr bwMode="auto">
          <a:xfrm>
            <a:off x="4487008" y="2094870"/>
            <a:ext cx="1201615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電動化</a:t>
            </a: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5831569"/>
            <a:ext cx="215411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5831569"/>
            <a:ext cx="2170235" cy="263769"/>
          </a:xfrm>
          <a:prstGeom prst="rect">
            <a:avLst/>
          </a:prstGeom>
          <a:solidFill>
            <a:schemeClr val="bg1"/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49674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角丸四角形 1"/>
          <p:cNvSpPr>
            <a:spLocks noChangeArrowheads="1"/>
          </p:cNvSpPr>
          <p:nvPr/>
        </p:nvSpPr>
        <p:spPr bwMode="auto">
          <a:xfrm>
            <a:off x="109904" y="718873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35240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3401349"/>
            <a:ext cx="3607842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3378492"/>
            <a:ext cx="4278923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正方形/長方形 21"/>
          <p:cNvSpPr>
            <a:spLocks noChangeArrowheads="1"/>
          </p:cNvSpPr>
          <p:nvPr/>
        </p:nvSpPr>
        <p:spPr bwMode="auto">
          <a:xfrm>
            <a:off x="4547088" y="570311"/>
            <a:ext cx="4423997" cy="29117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自動車分野および自動車技術を応用した事業展開</a:t>
            </a:r>
          </a:p>
        </p:txBody>
      </p:sp>
      <p:sp>
        <p:nvSpPr>
          <p:cNvPr id="44" name="正方形/長方形 30"/>
          <p:cNvSpPr>
            <a:spLocks noChangeArrowheads="1"/>
          </p:cNvSpPr>
          <p:nvPr/>
        </p:nvSpPr>
        <p:spPr bwMode="auto">
          <a:xfrm>
            <a:off x="254056" y="619461"/>
            <a:ext cx="1845057" cy="284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4894801"/>
            <a:ext cx="2159977" cy="22083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51623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51389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51389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51389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252307" y="666033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359362" y="4427637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4638607" y="666033"/>
            <a:ext cx="4304194" cy="488839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・関係会社への貢献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265078" y="662177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施設分野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の支援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-4107816" y="1326911"/>
            <a:ext cx="3584631" cy="3558213"/>
            <a:chOff x="5002712" y="1977258"/>
            <a:chExt cx="3584631" cy="3558213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2"/>
            <a:srcRect l="8898"/>
            <a:stretch/>
          </p:blipFill>
          <p:spPr>
            <a:xfrm>
              <a:off x="5002712" y="1977258"/>
              <a:ext cx="3584631" cy="3558213"/>
            </a:xfrm>
            <a:prstGeom prst="rect">
              <a:avLst/>
            </a:prstGeom>
          </p:spPr>
        </p:pic>
        <p:sp>
          <p:nvSpPr>
            <p:cNvPr id="41" name="楕円 40"/>
            <p:cNvSpPr/>
            <p:nvPr/>
          </p:nvSpPr>
          <p:spPr>
            <a:xfrm>
              <a:off x="6712343" y="4306201"/>
              <a:ext cx="354119" cy="344488"/>
            </a:xfrm>
            <a:prstGeom prst="ellipse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endPara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5991326" y="2610208"/>
              <a:ext cx="177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会社・仕入先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79" y="4186855"/>
              <a:ext cx="556601" cy="463834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797" y="3586795"/>
              <a:ext cx="556601" cy="46383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30" y="3586795"/>
              <a:ext cx="556601" cy="463834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781" y="4258689"/>
              <a:ext cx="556601" cy="463834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829" y="4744503"/>
              <a:ext cx="556601" cy="46383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8" y="4756838"/>
              <a:ext cx="556601" cy="463834"/>
            </a:xfrm>
            <a:prstGeom prst="rect">
              <a:avLst/>
            </a:prstGeom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5268957" y="277384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100" b="1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安　定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602402" y="274558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価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085494" y="2989625"/>
              <a:ext cx="1205169" cy="476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最新</a:t>
              </a: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IT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技術を活用した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ビッグデータ分析により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潜在ニーズに応え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繋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がりを増やしていく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7856049" y="4906092"/>
              <a:ext cx="575769" cy="430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エムテック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ユニティ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7624315" y="4684055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アライアンス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415224" y="4883889"/>
              <a:ext cx="434430" cy="515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運転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緑化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105864" y="4684054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総智総力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429267" y="2964153"/>
              <a:ext cx="1158076" cy="481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日常のお困りごとに対して、</a:t>
              </a:r>
              <a:r>
                <a:rPr kumimoji="1" lang="en-US" altLang="ja-JP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 DN</a:t>
              </a: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培った経験を基にした価値を折り込んでサービスを提供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-2842272" y="2372549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4748501" y="1290787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6531564" y="3789257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盤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49059" y="2015316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705" y="3740568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23" y="3140508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56" y="3140508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07" y="3812402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55" y="4298216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84" y="4310551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5063439" y="2087157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7624505" y="2069598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7758047" y="4572004"/>
            <a:ext cx="1108553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</a:t>
            </a:r>
            <a:r>
              <a:rPr lang="en-US" altLang="ja-JP" sz="10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機能分社会社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7711840" y="4237768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700830" y="4562751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805638" y="4238164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7641" y="4186442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758345" y="4689771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技術力・改善力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746224" y="1239987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実行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点検・整備・改造　見直し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施工</a:t>
                </a:r>
                <a:r>
                  <a:rPr kumimoji="1" lang="ja-JP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・実施</a:t>
                </a:r>
                <a:endParaRPr kumimoji="1" lang="en-US" altLang="ja-JP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計画　保全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</a:t>
                </a: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・省エネ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企画・計画</a:t>
                </a:r>
                <a:endPara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144000" rtlCol="0" anchor="ctr" anchorCtr="1">
              <a:noAutofit/>
            </a:bodyPr>
            <a:lstStyle/>
            <a:p>
              <a:pPr lvl="0" algn="ctr">
                <a:defRPr/>
              </a:pP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</a:t>
              </a:r>
              <a:endParaRPr lang="en-US" altLang="ja-JP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lvl="0" algn="ctr">
                <a:defRPr/>
              </a:pP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運営</a:t>
              </a: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・戦略</a:t>
              </a:r>
              <a:endParaRPr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614653" y="4430493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flipV="1">
            <a:off x="2131862" y="3882939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2890644" y="1360848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lang="ja-JP" altLang="en-US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2248726" y="1853415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71034" y="2498291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現場状況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512481" y="2348425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371483" y="2301701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614653" y="3132810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661546" y="3197026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535193" y="4432186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4674412" y="687499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ソリューション事業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6334963" y="2399112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人材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4824890" y="1187484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東海</a:t>
            </a:r>
            <a:r>
              <a:rPr lang="ja-JP" altLang="en-US" sz="16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797554" y="5034404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en-US" altLang="ja-JP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930459" y="2658597"/>
            <a:ext cx="1875835" cy="52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7254279" y="3548041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99016" y="3594651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15688" y="3288634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369485" y="4564748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業務の効率化</a:t>
            </a:r>
            <a:endParaRPr lang="en-US" altLang="ja-JP" sz="9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65440" y="4185453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265077" y="5623877"/>
            <a:ext cx="867772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Our Value(</a:t>
            </a:r>
            <a:r>
              <a:rPr lang="ja-JP" altLang="en-US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お届けする価値</a:t>
            </a:r>
            <a:r>
              <a:rPr lang="en-US" altLang="ja-JP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 </a:t>
            </a:r>
            <a:r>
              <a:rPr lang="en-US" altLang="ja-JP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: 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エネルギー供給の安定・安価化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lang="ja-JP" altLang="en-US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管理の強化</a:t>
            </a:r>
            <a:endParaRPr lang="ja-JP" altLang="en-US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00487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、施設運用の共通課題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設備の</a:t>
            </a:r>
            <a:r>
              <a:rPr lang="ja-JP" altLang="en-US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更新・整備と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の企画・計画の取組み強化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561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55014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低減</a:t>
            </a:r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00486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55014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運用上の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悩み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050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704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998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450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7846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695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686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*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r>
              <a:rPr lang="ja-JP" altLang="en-US" sz="10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異なります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065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008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58972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更新・保全費・エネルギー費の削減</a:t>
                      </a:r>
                      <a:endParaRPr kumimoji="1" lang="en-US" altLang="ja-JP" sz="1600" b="1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650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979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４、専門ソリューションの事例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59617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044744" y="-61963"/>
            <a:ext cx="2180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19’DNG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、神星工業㈱　省エネの進め方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31574" y="28264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5137607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896720" y="577451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01" y="4870761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6" y="5562560"/>
            <a:ext cx="8742145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其々の専門性・特徴を相互に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理解し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、改善のネタ出し～実行・計画の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立案を支援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現場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改善加速</a:t>
            </a:r>
            <a:endParaRPr lang="ja-JP" altLang="en-US" sz="1600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62570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138984"/>
              </p:ext>
            </p:extLst>
          </p:nvPr>
        </p:nvGraphicFramePr>
        <p:xfrm>
          <a:off x="229757" y="89641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191279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286509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38879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06704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380278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470274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31052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475178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186806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23444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12420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28096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03264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186082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29264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28257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26531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09039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13053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187455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30694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113984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31877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184828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184828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382723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31588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27819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39183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0"/>
            <a:ext cx="4226171" cy="513546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70597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627525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83635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869985"/>
              </p:ext>
            </p:extLst>
          </p:nvPr>
        </p:nvGraphicFramePr>
        <p:xfrm>
          <a:off x="5767349" y="1974854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14740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632286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636173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157166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3018500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8594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2029386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2455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503415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210194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94975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837920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742249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716884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9887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717381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285564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717927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51332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424314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642448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30120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385670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938025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20420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357065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253753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530576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1064202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61837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930797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207039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215782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400494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75554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2028462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402176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67" y="1049562"/>
            <a:ext cx="4632875" cy="4799968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7"/>
          <a:srcRect l="7312" t="6139" r="4153" b="50862"/>
          <a:stretch/>
        </p:blipFill>
        <p:spPr>
          <a:xfrm>
            <a:off x="2199221" y="1311204"/>
            <a:ext cx="2350855" cy="11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3572</Words>
  <Application>Microsoft Office PowerPoint</Application>
  <PresentationFormat>ユーザー設定</PresentationFormat>
  <Paragraphs>829</Paragraphs>
  <Slides>26</Slides>
  <Notes>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2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ワークシート</vt:lpstr>
      <vt:lpstr>2020年11月13日 　省エネ・保全 QCDを向上する情報基盤の構築</vt:lpstr>
      <vt:lpstr>①活動の御報告</vt:lpstr>
      <vt:lpstr>１、会社紹介</vt:lpstr>
      <vt:lpstr>２、DNG・関係会社への貢献</vt:lpstr>
      <vt:lpstr>３、施設運用の共通課題</vt:lpstr>
      <vt:lpstr>４、専門ソリューションの事例</vt:lpstr>
      <vt:lpstr>５、神星工業㈱　省エネの進め方 (空圧機整備含む)</vt:lpstr>
      <vt:lpstr>６、神星工業㈱　省エネの大工程 (空圧機整備含む)</vt:lpstr>
      <vt:lpstr>７、EMSを活用した事例</vt:lpstr>
      <vt:lpstr>②情報基盤構築に向けた お願い事項</vt:lpstr>
      <vt:lpstr>1、神星工業㈱ 情報基盤(案)</vt:lpstr>
      <vt:lpstr>２、神星工業㈱ 情報基盤(案)</vt:lpstr>
      <vt:lpstr>４、施設ポータルサイトの活用</vt:lpstr>
      <vt:lpstr>５、省エネ改善計画の見える化</vt:lpstr>
      <vt:lpstr>８、情報基盤構築に向けた お願い事項 まとめ</vt:lpstr>
      <vt:lpstr>６、保全計画の見える化</vt:lpstr>
      <vt:lpstr>７、他DNG 保全計画 事例</vt:lpstr>
      <vt:lpstr>PowerPoint プレゼンテーション</vt:lpstr>
      <vt:lpstr>8、省エネ改善・保全の計画統合によるレベルアップ</vt:lpstr>
      <vt:lpstr>６、省エネ改善の計画支援方法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  <vt:lpstr>参考）大信精機㈱ 保全計画 事例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2020-11-06T05:47:50Z</dcterms:modified>
</cp:coreProperties>
</file>